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72" r:id="rId4"/>
    <p:sldId id="263" r:id="rId5"/>
    <p:sldId id="264" r:id="rId6"/>
    <p:sldId id="273" r:id="rId7"/>
    <p:sldId id="260" r:id="rId8"/>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59" autoAdjust="0"/>
    <p:restoredTop sz="94660"/>
  </p:normalViewPr>
  <p:slideViewPr>
    <p:cSldViewPr snapToGrid="0">
      <p:cViewPr>
        <p:scale>
          <a:sx n="51" d="100"/>
          <a:sy n="51" d="100"/>
        </p:scale>
        <p:origin x="-102" y="-3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259212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761683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44434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3163047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AEB2B2-775A-498D-96BD-240F894F7D48}"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1080315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AEB2B2-775A-498D-96BD-240F894F7D48}"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914508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AEB2B2-775A-498D-96BD-240F894F7D48}"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352620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AEB2B2-775A-498D-96BD-240F894F7D48}"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151089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EB2B2-775A-498D-96BD-240F894F7D48}"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1598332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850098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739083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9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EB2B2-775A-498D-96BD-240F894F7D48}"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1E6580-B9EC-43B6-BB55-B540F6816EEC}" type="slidenum">
              <a:rPr lang="en-US" smtClean="0"/>
              <a:t>‹#›</a:t>
            </a:fld>
            <a:endParaRPr lang="en-US"/>
          </a:p>
        </p:txBody>
      </p:sp>
    </p:spTree>
    <p:extLst>
      <p:ext uri="{BB962C8B-B14F-4D97-AF65-F5344CB8AC3E}">
        <p14:creationId xmlns:p14="http://schemas.microsoft.com/office/powerpoint/2010/main" val="2879345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4000"/>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23492" y="491298"/>
            <a:ext cx="9444507" cy="2380691"/>
          </a:xfrm>
        </p:spPr>
        <p:txBody>
          <a:bodyPr/>
          <a:lstStyle/>
          <a:p>
            <a:r>
              <a:rPr lang="en-US" b="1" i="1" dirty="0" smtClean="0">
                <a:solidFill>
                  <a:schemeClr val="accent6">
                    <a:lumMod val="75000"/>
                  </a:schemeClr>
                </a:solidFill>
              </a:rPr>
              <a:t>Woodland Public Schools</a:t>
            </a:r>
            <a:endParaRPr lang="en-US" b="1" i="1" dirty="0">
              <a:solidFill>
                <a:schemeClr val="accent6">
                  <a:lumMod val="75000"/>
                </a:schemeClr>
              </a:solidFill>
            </a:endParaRPr>
          </a:p>
        </p:txBody>
      </p:sp>
      <p:sp>
        <p:nvSpPr>
          <p:cNvPr id="3" name="Subtitle 2"/>
          <p:cNvSpPr>
            <a:spLocks noGrp="1"/>
          </p:cNvSpPr>
          <p:nvPr>
            <p:ph type="subTitle" idx="1"/>
          </p:nvPr>
        </p:nvSpPr>
        <p:spPr>
          <a:xfrm>
            <a:off x="1373745" y="3848668"/>
            <a:ext cx="9144000" cy="1655762"/>
          </a:xfrm>
        </p:spPr>
        <p:txBody>
          <a:bodyPr>
            <a:normAutofit/>
          </a:bodyPr>
          <a:lstStyle/>
          <a:p>
            <a:r>
              <a:rPr lang="en-US" sz="3600" dirty="0" smtClean="0">
                <a:solidFill>
                  <a:schemeClr val="accent6">
                    <a:lumMod val="75000"/>
                  </a:schemeClr>
                </a:solidFill>
              </a:rPr>
              <a:t>Facilities </a:t>
            </a:r>
            <a:r>
              <a:rPr lang="en-US" sz="3600" dirty="0">
                <a:solidFill>
                  <a:schemeClr val="accent6">
                    <a:lumMod val="75000"/>
                  </a:schemeClr>
                </a:solidFill>
              </a:rPr>
              <a:t>and </a:t>
            </a:r>
            <a:r>
              <a:rPr lang="en-US" sz="3600" dirty="0" smtClean="0">
                <a:solidFill>
                  <a:schemeClr val="accent6">
                    <a:lumMod val="75000"/>
                  </a:schemeClr>
                </a:solidFill>
              </a:rPr>
              <a:t>Safety Report</a:t>
            </a:r>
          </a:p>
          <a:p>
            <a:r>
              <a:rPr lang="en-US" sz="3600" dirty="0" smtClean="0">
                <a:solidFill>
                  <a:schemeClr val="accent6">
                    <a:lumMod val="75000"/>
                  </a:schemeClr>
                </a:solidFill>
              </a:rPr>
              <a:t>October 2018  </a:t>
            </a:r>
            <a:endParaRPr lang="en-US" sz="3600" dirty="0">
              <a:solidFill>
                <a:schemeClr val="accent6">
                  <a:lumMod val="75000"/>
                </a:schemeClr>
              </a:solidFill>
            </a:endParaRPr>
          </a:p>
        </p:txBody>
      </p:sp>
    </p:spTree>
    <p:extLst>
      <p:ext uri="{BB962C8B-B14F-4D97-AF65-F5344CB8AC3E}">
        <p14:creationId xmlns:p14="http://schemas.microsoft.com/office/powerpoint/2010/main" val="115624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7383" y="154224"/>
            <a:ext cx="11727957" cy="1242648"/>
          </a:xfrm>
          <a:prstGeom prst="rect">
            <a:avLst/>
          </a:prstGeom>
        </p:spPr>
        <p:txBody>
          <a:bodyPr wrap="square">
            <a:spAutoFit/>
          </a:bodyPr>
          <a:lstStyle/>
          <a:p>
            <a:pPr>
              <a:lnSpc>
                <a:spcPct val="115000"/>
              </a:lnSpc>
            </a:pPr>
            <a:r>
              <a:rPr lang="en-US" sz="2400" i="1" dirty="0" smtClean="0">
                <a:effectLst/>
                <a:latin typeface="Calibri" panose="020F0502020204030204" pitchFamily="34" charset="0"/>
                <a:ea typeface="Calibri" panose="020F0502020204030204" pitchFamily="34" charset="0"/>
                <a:cs typeface="Times New Roman" panose="02020603050405020304" pitchFamily="18" charset="0"/>
              </a:rPr>
              <a:t>FACILITIES REPORT</a:t>
            </a:r>
          </a:p>
          <a:p>
            <a:pPr>
              <a:lnSpc>
                <a:spcPct val="115000"/>
              </a:lnSpc>
            </a:pPr>
            <a:r>
              <a:rPr lang="en-US" sz="2400" i="1" dirty="0" smtClean="0">
                <a:latin typeface="Calibri" panose="020F0502020204030204" pitchFamily="34" charset="0"/>
                <a:ea typeface="Calibri" panose="020F0502020204030204" pitchFamily="34" charset="0"/>
                <a:cs typeface="Times New Roman" panose="02020603050405020304" pitchFamily="18" charset="0"/>
              </a:rPr>
              <a:t>Continued </a:t>
            </a:r>
            <a:endParaRPr lang="en-US" sz="2400" i="1"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sz="1700" b="1" u="sng"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277383" y="563182"/>
            <a:ext cx="11388642" cy="729430"/>
          </a:xfrm>
          <a:prstGeom prst="rect">
            <a:avLst/>
          </a:prstGeom>
        </p:spPr>
        <p:txBody>
          <a:bodyPr wrap="square">
            <a:spAutoFit/>
          </a:bodyPr>
          <a:lstStyle/>
          <a:p>
            <a:pPr>
              <a:lnSpc>
                <a:spcPct val="115000"/>
              </a:lnSpc>
            </a:pPr>
            <a:endParaRPr lang="en-US"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 name="Rectangle 1"/>
          <p:cNvSpPr/>
          <p:nvPr/>
        </p:nvSpPr>
        <p:spPr>
          <a:xfrm>
            <a:off x="277383" y="1381098"/>
            <a:ext cx="10770832" cy="4524315"/>
          </a:xfrm>
          <a:prstGeom prst="rect">
            <a:avLst/>
          </a:prstGeom>
        </p:spPr>
        <p:txBody>
          <a:bodyPr wrap="square">
            <a:spAutoFit/>
          </a:bodyPr>
          <a:lstStyle/>
          <a:p>
            <a:r>
              <a:rPr lang="en-US" u="sng" dirty="0"/>
              <a:t>Radon Testing</a:t>
            </a:r>
          </a:p>
          <a:p>
            <a:r>
              <a:rPr lang="en-US" dirty="0"/>
              <a:t>A new policy and procedure document has been drafted. Initial testing </a:t>
            </a:r>
            <a:r>
              <a:rPr lang="en-US" dirty="0" smtClean="0"/>
              <a:t>was </a:t>
            </a:r>
            <a:r>
              <a:rPr lang="en-US" dirty="0"/>
              <a:t>started at the Middle </a:t>
            </a:r>
            <a:r>
              <a:rPr lang="en-US" dirty="0" smtClean="0"/>
              <a:t>School </a:t>
            </a:r>
            <a:r>
              <a:rPr lang="en-US" dirty="0"/>
              <a:t>and includes 5 sample points in the Green Hall, Yellow Hall and Portable classrooms. Initial sampling will include approximately 15% of the classrooms at each campus. After initial sampling is completed, </a:t>
            </a:r>
            <a:r>
              <a:rPr lang="en-US" dirty="0" smtClean="0"/>
              <a:t>additional</a:t>
            </a:r>
            <a:r>
              <a:rPr lang="en-US" b="1" dirty="0" smtClean="0"/>
              <a:t> </a:t>
            </a:r>
            <a:r>
              <a:rPr lang="en-US" dirty="0" smtClean="0"/>
              <a:t>testing </a:t>
            </a:r>
            <a:r>
              <a:rPr lang="en-US" dirty="0"/>
              <a:t>will include all regularly occupied classrooms and common spaces at each school. The </a:t>
            </a:r>
            <a:r>
              <a:rPr lang="en-US" dirty="0" smtClean="0"/>
              <a:t>samples’ </a:t>
            </a:r>
            <a:r>
              <a:rPr lang="en-US" dirty="0"/>
              <a:t>results are expressed in pico-curies per liter (pCi/l). The action level for high readings (≤4 pCi/l) will be to retest the </a:t>
            </a:r>
            <a:r>
              <a:rPr lang="en-US" dirty="0" smtClean="0"/>
              <a:t>space, </a:t>
            </a:r>
            <a:r>
              <a:rPr lang="en-US" dirty="0"/>
              <a:t>and if the </a:t>
            </a:r>
            <a:r>
              <a:rPr lang="en-US" dirty="0" smtClean="0"/>
              <a:t>additional testing </a:t>
            </a:r>
            <a:r>
              <a:rPr lang="en-US" dirty="0"/>
              <a:t>also confirms high </a:t>
            </a:r>
            <a:r>
              <a:rPr lang="en-US" dirty="0" smtClean="0"/>
              <a:t>levels, action </a:t>
            </a:r>
            <a:r>
              <a:rPr lang="en-US" dirty="0"/>
              <a:t>will be taken to mitigate the problem. Readings thus </a:t>
            </a:r>
            <a:r>
              <a:rPr lang="en-US" dirty="0" smtClean="0"/>
              <a:t>far, </a:t>
            </a:r>
            <a:r>
              <a:rPr lang="en-US" dirty="0"/>
              <a:t>have been well below the trigger point and have averaged around .2 to .3 pCi/l.</a:t>
            </a:r>
          </a:p>
          <a:p>
            <a:endParaRPr lang="en-US" dirty="0" smtClean="0"/>
          </a:p>
          <a:p>
            <a:r>
              <a:rPr lang="en-US" u="sng" dirty="0" smtClean="0"/>
              <a:t>No </a:t>
            </a:r>
            <a:r>
              <a:rPr lang="en-US" u="sng" dirty="0"/>
              <a:t>Parking Signs</a:t>
            </a:r>
          </a:p>
          <a:p>
            <a:r>
              <a:rPr lang="en-US" dirty="0"/>
              <a:t>The new “No Parking” signs were installed on Robinson Road on </a:t>
            </a:r>
            <a:r>
              <a:rPr lang="en-US" dirty="0" smtClean="0"/>
              <a:t>Monday, </a:t>
            </a:r>
            <a:r>
              <a:rPr lang="en-US" dirty="0"/>
              <a:t>11/19. The signs identify the </a:t>
            </a:r>
            <a:r>
              <a:rPr lang="en-US" dirty="0" smtClean="0"/>
              <a:t>area, </a:t>
            </a:r>
            <a:r>
              <a:rPr lang="en-US" dirty="0"/>
              <a:t>from the roundabout on the north of the road to the entrance of the school on the east </a:t>
            </a:r>
            <a:r>
              <a:rPr lang="en-US" dirty="0" smtClean="0"/>
              <a:t>side, </a:t>
            </a:r>
            <a:r>
              <a:rPr lang="en-US" dirty="0"/>
              <a:t>as no parking areas from 7:30AM to 4:30PM. This action will provide unlimited visibility for both buses and other vehicle traffic during school hours.</a:t>
            </a:r>
          </a:p>
          <a:p>
            <a:endParaRPr lang="en-US" dirty="0" smtClean="0"/>
          </a:p>
          <a:p>
            <a:endParaRPr lang="en-US" dirty="0"/>
          </a:p>
        </p:txBody>
      </p:sp>
    </p:spTree>
    <p:extLst>
      <p:ext uri="{BB962C8B-B14F-4D97-AF65-F5344CB8AC3E}">
        <p14:creationId xmlns:p14="http://schemas.microsoft.com/office/powerpoint/2010/main" val="3237688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4847" y="40454"/>
            <a:ext cx="11727957" cy="817916"/>
          </a:xfrm>
          <a:prstGeom prst="rect">
            <a:avLst/>
          </a:prstGeom>
        </p:spPr>
        <p:txBody>
          <a:bodyPr wrap="square">
            <a:spAutoFit/>
          </a:bodyPr>
          <a:lstStyle/>
          <a:p>
            <a:pPr>
              <a:lnSpc>
                <a:spcPct val="115000"/>
              </a:lnSpc>
            </a:pPr>
            <a:r>
              <a:rPr lang="en-US" sz="2400" i="1" dirty="0" smtClean="0">
                <a:effectLst/>
                <a:latin typeface="Calibri" panose="020F0502020204030204" pitchFamily="34" charset="0"/>
                <a:ea typeface="Calibri" panose="020F0502020204030204" pitchFamily="34" charset="0"/>
                <a:cs typeface="Times New Roman" panose="02020603050405020304" pitchFamily="18" charset="0"/>
              </a:rPr>
              <a:t>FACILITIES REPORT</a:t>
            </a:r>
          </a:p>
          <a:p>
            <a:pPr>
              <a:lnSpc>
                <a:spcPct val="115000"/>
              </a:lnSpc>
            </a:pPr>
            <a:endParaRPr lang="en-US" sz="1700" b="1" u="sng"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277383" y="563182"/>
            <a:ext cx="11388642" cy="729430"/>
          </a:xfrm>
          <a:prstGeom prst="rect">
            <a:avLst/>
          </a:prstGeom>
        </p:spPr>
        <p:txBody>
          <a:bodyPr wrap="square">
            <a:spAutoFit/>
          </a:bodyPr>
          <a:lstStyle/>
          <a:p>
            <a:pPr>
              <a:lnSpc>
                <a:spcPct val="115000"/>
              </a:lnSpc>
            </a:pPr>
            <a:endParaRPr lang="en-US"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 name="Rectangle 1"/>
          <p:cNvSpPr/>
          <p:nvPr/>
        </p:nvSpPr>
        <p:spPr>
          <a:xfrm>
            <a:off x="277383" y="1919570"/>
            <a:ext cx="10770832" cy="2640723"/>
          </a:xfrm>
          <a:prstGeom prst="rect">
            <a:avLst/>
          </a:prstGeom>
        </p:spPr>
        <p:txBody>
          <a:bodyPr wrap="square">
            <a:spAutoFit/>
          </a:bodyPr>
          <a:lstStyle/>
          <a:p>
            <a:pPr>
              <a:lnSpc>
                <a:spcPct val="115000"/>
              </a:lnSpc>
            </a:pPr>
            <a:endParaRPr lang="en-US"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Title 5"/>
          <p:cNvSpPr>
            <a:spLocks noGrp="1"/>
          </p:cNvSpPr>
          <p:nvPr>
            <p:ph type="title"/>
          </p:nvPr>
        </p:nvSpPr>
        <p:spPr>
          <a:xfrm>
            <a:off x="33013" y="144210"/>
            <a:ext cx="10515600" cy="991673"/>
          </a:xfrm>
        </p:spPr>
        <p:txBody>
          <a:bodyPr>
            <a:normAutofit/>
          </a:bodyPr>
          <a:lstStyle/>
          <a:p>
            <a:r>
              <a:rPr lang="en-US" sz="2000" i="1" dirty="0" smtClean="0">
                <a:latin typeface="Calibri" panose="020F0502020204030204" pitchFamily="34" charset="0"/>
                <a:ea typeface="Calibri" panose="020F0502020204030204" pitchFamily="34" charset="0"/>
                <a:cs typeface="Times New Roman" panose="02020603050405020304" pitchFamily="18" charset="0"/>
              </a:rPr>
              <a:t>(Continued) </a:t>
            </a:r>
            <a:endParaRPr lang="en-US" sz="2000" dirty="0"/>
          </a:p>
        </p:txBody>
      </p:sp>
      <p:sp>
        <p:nvSpPr>
          <p:cNvPr id="7" name="Rectangle 6"/>
          <p:cNvSpPr/>
          <p:nvPr/>
        </p:nvSpPr>
        <p:spPr>
          <a:xfrm>
            <a:off x="277383" y="1239639"/>
            <a:ext cx="8810561" cy="5355312"/>
          </a:xfrm>
          <a:prstGeom prst="rect">
            <a:avLst/>
          </a:prstGeom>
        </p:spPr>
        <p:txBody>
          <a:bodyPr wrap="square">
            <a:spAutoFit/>
          </a:bodyPr>
          <a:lstStyle/>
          <a:p>
            <a:r>
              <a:rPr lang="en-US" u="sng" dirty="0"/>
              <a:t>Yale </a:t>
            </a:r>
            <a:r>
              <a:rPr lang="en-US" u="sng" dirty="0" smtClean="0"/>
              <a:t>Chlorination</a:t>
            </a:r>
            <a:endParaRPr lang="en-US" u="sng" dirty="0"/>
          </a:p>
          <a:p>
            <a:r>
              <a:rPr lang="en-US" dirty="0"/>
              <a:t>Initial plans have been </a:t>
            </a:r>
            <a:r>
              <a:rPr lang="en-US" dirty="0" smtClean="0"/>
              <a:t>drafted </a:t>
            </a:r>
            <a:r>
              <a:rPr lang="en-US" dirty="0"/>
              <a:t>and are being </a:t>
            </a:r>
            <a:r>
              <a:rPr lang="en-US" dirty="0" smtClean="0"/>
              <a:t>reviewed </a:t>
            </a:r>
            <a:r>
              <a:rPr lang="en-US" dirty="0"/>
              <a:t>for submittal to the </a:t>
            </a:r>
            <a:r>
              <a:rPr lang="en-US" dirty="0" smtClean="0"/>
              <a:t>Health Department </a:t>
            </a:r>
            <a:r>
              <a:rPr lang="en-US" dirty="0"/>
              <a:t>for permitting. I would expect this to be submitted to the </a:t>
            </a:r>
            <a:r>
              <a:rPr lang="en-US" dirty="0" smtClean="0"/>
              <a:t>County </a:t>
            </a:r>
            <a:r>
              <a:rPr lang="en-US" dirty="0"/>
              <a:t>before the Christmas break. After the review </a:t>
            </a:r>
            <a:r>
              <a:rPr lang="en-US" dirty="0" smtClean="0"/>
              <a:t>process, </a:t>
            </a:r>
            <a:r>
              <a:rPr lang="en-US" dirty="0"/>
              <a:t>we will install a small doghouse over the well head for the necessary metering equipment and electrical service. I would expect the electrical and mechanical work to be completed approximately 30 days after permits are received</a:t>
            </a:r>
            <a:r>
              <a:rPr lang="en-US" dirty="0" smtClean="0"/>
              <a:t>.</a:t>
            </a:r>
          </a:p>
          <a:p>
            <a:endParaRPr lang="en-US" dirty="0"/>
          </a:p>
          <a:p>
            <a:r>
              <a:rPr lang="en-US" u="sng" dirty="0"/>
              <a:t>WMS Trees on Buckeye </a:t>
            </a:r>
          </a:p>
          <a:p>
            <a:r>
              <a:rPr lang="en-US" dirty="0"/>
              <a:t>We are making final arrangements for the trees to be planted along </a:t>
            </a:r>
            <a:r>
              <a:rPr lang="en-US" dirty="0" smtClean="0"/>
              <a:t>Buckeye Street. </a:t>
            </a:r>
            <a:r>
              <a:rPr lang="en-US" dirty="0"/>
              <a:t>A subcontractor will be installing these. As mentioned </a:t>
            </a:r>
            <a:r>
              <a:rPr lang="en-US" dirty="0" smtClean="0"/>
              <a:t>before, </a:t>
            </a:r>
            <a:r>
              <a:rPr lang="en-US" dirty="0"/>
              <a:t>the balance of the Pin Oak trees that were lifting sidewalks and blacktop along the north side of WMS will be removed this next </a:t>
            </a:r>
            <a:r>
              <a:rPr lang="en-US" dirty="0" smtClean="0"/>
              <a:t>summer, </a:t>
            </a:r>
            <a:r>
              <a:rPr lang="en-US" dirty="0"/>
              <a:t>when the new Celebration Maples bloom</a:t>
            </a:r>
            <a:r>
              <a:rPr lang="en-US" dirty="0" smtClean="0"/>
              <a:t>.</a:t>
            </a:r>
          </a:p>
          <a:p>
            <a:endParaRPr lang="en-US" dirty="0"/>
          </a:p>
          <a:p>
            <a:r>
              <a:rPr lang="en-US" u="sng" dirty="0"/>
              <a:t>Turkey Day Maintenance</a:t>
            </a:r>
          </a:p>
          <a:p>
            <a:r>
              <a:rPr lang="en-US" dirty="0"/>
              <a:t>Along with the deep clean and normal deep cleaning </a:t>
            </a:r>
            <a:r>
              <a:rPr lang="en-US" dirty="0" smtClean="0"/>
              <a:t>activities, </a:t>
            </a:r>
            <a:r>
              <a:rPr lang="en-US" dirty="0"/>
              <a:t>a few projects will be completed during the </a:t>
            </a:r>
            <a:r>
              <a:rPr lang="en-US" dirty="0" smtClean="0"/>
              <a:t>Turkey Day week, </a:t>
            </a:r>
            <a:r>
              <a:rPr lang="en-US" dirty="0"/>
              <a:t>including a reconfiguration of the of the PBIS room at the </a:t>
            </a:r>
            <a:r>
              <a:rPr lang="en-US" dirty="0" smtClean="0"/>
              <a:t>Intermediate School, </a:t>
            </a:r>
            <a:r>
              <a:rPr lang="en-US" dirty="0"/>
              <a:t>finishing the exterior work on portable 11/12 at </a:t>
            </a:r>
            <a:r>
              <a:rPr lang="en-US" dirty="0" smtClean="0"/>
              <a:t>WPS, </a:t>
            </a:r>
            <a:r>
              <a:rPr lang="en-US" dirty="0"/>
              <a:t>and the installation of two projector systems in the WMS </a:t>
            </a:r>
            <a:r>
              <a:rPr lang="en-US" dirty="0" smtClean="0"/>
              <a:t>Library </a:t>
            </a:r>
            <a:r>
              <a:rPr lang="en-US" dirty="0"/>
              <a:t>and </a:t>
            </a:r>
            <a:r>
              <a:rPr lang="en-US" dirty="0" smtClean="0"/>
              <a:t>Art Room</a:t>
            </a:r>
            <a:r>
              <a:rPr lang="en-US" dirty="0"/>
              <a:t>. </a:t>
            </a:r>
          </a:p>
        </p:txBody>
      </p:sp>
    </p:spTree>
    <p:extLst>
      <p:ext uri="{BB962C8B-B14F-4D97-AF65-F5344CB8AC3E}">
        <p14:creationId xmlns:p14="http://schemas.microsoft.com/office/powerpoint/2010/main" val="13536456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440" y="313610"/>
            <a:ext cx="10515600" cy="626548"/>
          </a:xfrm>
        </p:spPr>
        <p:txBody>
          <a:bodyPr>
            <a:normAutofit/>
          </a:bodyPr>
          <a:lstStyle/>
          <a:p>
            <a:r>
              <a:rPr lang="en-US" sz="2800" b="1" dirty="0" smtClean="0"/>
              <a:t>FACILITY CHARTS – </a:t>
            </a:r>
            <a:r>
              <a:rPr lang="en-US" sz="2400" i="1" dirty="0" smtClean="0"/>
              <a:t>POWER COST AND WORK ORDER STATUS</a:t>
            </a:r>
            <a:endParaRPr lang="en-US" sz="2400" i="1" dirty="0"/>
          </a:p>
        </p:txBody>
      </p:sp>
      <p:pic>
        <p:nvPicPr>
          <p:cNvPr id="3" name="Picture 2"/>
          <p:cNvPicPr>
            <a:picLocks noChangeAspect="1"/>
          </p:cNvPicPr>
          <p:nvPr/>
        </p:nvPicPr>
        <p:blipFill>
          <a:blip r:embed="rId2"/>
          <a:stretch>
            <a:fillRect/>
          </a:stretch>
        </p:blipFill>
        <p:spPr>
          <a:xfrm>
            <a:off x="209808" y="1033900"/>
            <a:ext cx="5701595" cy="4200232"/>
          </a:xfrm>
          <a:prstGeom prst="rect">
            <a:avLst/>
          </a:prstGeom>
        </p:spPr>
      </p:pic>
      <p:pic>
        <p:nvPicPr>
          <p:cNvPr id="4" name="Picture 3"/>
          <p:cNvPicPr>
            <a:picLocks noChangeAspect="1"/>
          </p:cNvPicPr>
          <p:nvPr/>
        </p:nvPicPr>
        <p:blipFill>
          <a:blip r:embed="rId3"/>
          <a:stretch>
            <a:fillRect/>
          </a:stretch>
        </p:blipFill>
        <p:spPr>
          <a:xfrm>
            <a:off x="6040336" y="1033900"/>
            <a:ext cx="5962774" cy="4293974"/>
          </a:xfrm>
          <a:prstGeom prst="rect">
            <a:avLst/>
          </a:prstGeom>
        </p:spPr>
      </p:pic>
    </p:spTree>
    <p:extLst>
      <p:ext uri="{BB962C8B-B14F-4D97-AF65-F5344CB8AC3E}">
        <p14:creationId xmlns:p14="http://schemas.microsoft.com/office/powerpoint/2010/main" val="40789361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798" y="557915"/>
            <a:ext cx="10515600" cy="626548"/>
          </a:xfrm>
        </p:spPr>
        <p:txBody>
          <a:bodyPr>
            <a:noAutofit/>
          </a:bodyPr>
          <a:lstStyle/>
          <a:p>
            <a:r>
              <a:rPr lang="en-US" sz="2400" b="1" dirty="0" smtClean="0"/>
              <a:t>FACILITY CHARTS – </a:t>
            </a:r>
            <a:br>
              <a:rPr lang="en-US" sz="2400" b="1" dirty="0" smtClean="0"/>
            </a:br>
            <a:r>
              <a:rPr lang="en-US" sz="2400" b="1" dirty="0" smtClean="0"/>
              <a:t>WATER USAGE</a:t>
            </a:r>
            <a:br>
              <a:rPr lang="en-US" sz="2400" b="1" dirty="0" smtClean="0"/>
            </a:br>
            <a:r>
              <a:rPr lang="en-US" sz="2400" i="1" dirty="0" smtClean="0"/>
              <a:t>WHS, WIS, WMS, WPS</a:t>
            </a:r>
            <a:endParaRPr lang="en-US" sz="2400" i="1" dirty="0"/>
          </a:p>
        </p:txBody>
      </p:sp>
      <p:sp>
        <p:nvSpPr>
          <p:cNvPr id="3" name="TextBox 2"/>
          <p:cNvSpPr txBox="1"/>
          <p:nvPr/>
        </p:nvSpPr>
        <p:spPr>
          <a:xfrm>
            <a:off x="8436404" y="244991"/>
            <a:ext cx="3216650" cy="1077218"/>
          </a:xfrm>
          <a:prstGeom prst="rect">
            <a:avLst/>
          </a:prstGeom>
          <a:noFill/>
          <a:ln>
            <a:solidFill>
              <a:schemeClr val="bg1">
                <a:lumMod val="65000"/>
              </a:schemeClr>
            </a:solidFill>
          </a:ln>
        </p:spPr>
        <p:txBody>
          <a:bodyPr wrap="none" rtlCol="0">
            <a:spAutoFit/>
          </a:bodyPr>
          <a:lstStyle/>
          <a:p>
            <a:pPr algn="ctr"/>
            <a:r>
              <a:rPr lang="en-US" sz="1600" i="1" u="sng" dirty="0" smtClean="0"/>
              <a:t>Note</a:t>
            </a:r>
          </a:p>
          <a:p>
            <a:r>
              <a:rPr lang="en-US" sz="1600" i="1" dirty="0" smtClean="0"/>
              <a:t>Water charts are updated every two</a:t>
            </a:r>
          </a:p>
          <a:p>
            <a:r>
              <a:rPr lang="en-US" sz="1600" i="1" dirty="0"/>
              <a:t>m</a:t>
            </a:r>
            <a:r>
              <a:rPr lang="en-US" sz="1600" i="1" dirty="0" smtClean="0"/>
              <a:t>onths</a:t>
            </a:r>
            <a:r>
              <a:rPr lang="en-US" sz="1600" i="1" dirty="0"/>
              <a:t>.</a:t>
            </a:r>
            <a:r>
              <a:rPr lang="en-US" sz="1600" i="1" dirty="0" smtClean="0"/>
              <a:t> Next update to these charts</a:t>
            </a:r>
          </a:p>
          <a:p>
            <a:r>
              <a:rPr lang="en-US" sz="1600" i="1" dirty="0" smtClean="0"/>
              <a:t>in January, 2019.</a:t>
            </a:r>
            <a:endParaRPr lang="en-US" sz="1600" i="1" dirty="0"/>
          </a:p>
        </p:txBody>
      </p:sp>
      <p:sp>
        <p:nvSpPr>
          <p:cNvPr id="13" name="TextBox 12"/>
          <p:cNvSpPr txBox="1"/>
          <p:nvPr/>
        </p:nvSpPr>
        <p:spPr>
          <a:xfrm flipH="1">
            <a:off x="3913681" y="4429997"/>
            <a:ext cx="4170025" cy="1384995"/>
          </a:xfrm>
          <a:prstGeom prst="rect">
            <a:avLst/>
          </a:prstGeom>
          <a:noFill/>
        </p:spPr>
        <p:txBody>
          <a:bodyPr wrap="square" rtlCol="0">
            <a:spAutoFit/>
          </a:bodyPr>
          <a:lstStyle/>
          <a:p>
            <a:pPr algn="ctr"/>
            <a:r>
              <a:rPr lang="en-US" sz="1400" i="1" dirty="0" smtClean="0"/>
              <a:t>The WMS chart has been reconfigured to include the following 7 meters: 755 Park high and low flow, BO and Team High, PIT house, bus barn, athletic field and DO. All of these meters are totaled on the WMS graph, but each data point is recorded separately to aid in identifying leaks. </a:t>
            </a:r>
            <a:endParaRPr lang="en-US" sz="1400" i="1" dirty="0"/>
          </a:p>
        </p:txBody>
      </p:sp>
      <p:pic>
        <p:nvPicPr>
          <p:cNvPr id="4" name="Picture 3"/>
          <p:cNvPicPr>
            <a:picLocks noChangeAspect="1"/>
          </p:cNvPicPr>
          <p:nvPr/>
        </p:nvPicPr>
        <p:blipFill>
          <a:blip r:embed="rId2"/>
          <a:stretch>
            <a:fillRect/>
          </a:stretch>
        </p:blipFill>
        <p:spPr>
          <a:xfrm>
            <a:off x="360403" y="1479568"/>
            <a:ext cx="3510822" cy="2633117"/>
          </a:xfrm>
          <a:prstGeom prst="rect">
            <a:avLst/>
          </a:prstGeom>
        </p:spPr>
      </p:pic>
      <p:pic>
        <p:nvPicPr>
          <p:cNvPr id="5" name="Picture 4"/>
          <p:cNvPicPr>
            <a:picLocks noChangeAspect="1"/>
          </p:cNvPicPr>
          <p:nvPr/>
        </p:nvPicPr>
        <p:blipFill>
          <a:blip r:embed="rId3"/>
          <a:stretch>
            <a:fillRect/>
          </a:stretch>
        </p:blipFill>
        <p:spPr>
          <a:xfrm>
            <a:off x="360401" y="4213311"/>
            <a:ext cx="3510824" cy="2475063"/>
          </a:xfrm>
          <a:prstGeom prst="rect">
            <a:avLst/>
          </a:prstGeom>
        </p:spPr>
      </p:pic>
      <p:pic>
        <p:nvPicPr>
          <p:cNvPr id="6" name="Picture 5"/>
          <p:cNvPicPr>
            <a:picLocks noChangeAspect="1"/>
          </p:cNvPicPr>
          <p:nvPr/>
        </p:nvPicPr>
        <p:blipFill>
          <a:blip r:embed="rId4"/>
          <a:stretch>
            <a:fillRect/>
          </a:stretch>
        </p:blipFill>
        <p:spPr>
          <a:xfrm>
            <a:off x="4060825" y="1479568"/>
            <a:ext cx="3875737" cy="2655324"/>
          </a:xfrm>
          <a:prstGeom prst="rect">
            <a:avLst/>
          </a:prstGeom>
        </p:spPr>
      </p:pic>
      <p:pic>
        <p:nvPicPr>
          <p:cNvPr id="7" name="Picture 6"/>
          <p:cNvPicPr>
            <a:picLocks noChangeAspect="1"/>
          </p:cNvPicPr>
          <p:nvPr/>
        </p:nvPicPr>
        <p:blipFill>
          <a:blip r:embed="rId5"/>
          <a:stretch>
            <a:fillRect/>
          </a:stretch>
        </p:blipFill>
        <p:spPr>
          <a:xfrm>
            <a:off x="8083707" y="1479568"/>
            <a:ext cx="3859397" cy="2633117"/>
          </a:xfrm>
          <a:prstGeom prst="rect">
            <a:avLst/>
          </a:prstGeom>
        </p:spPr>
      </p:pic>
      <p:pic>
        <p:nvPicPr>
          <p:cNvPr id="8" name="Picture 7"/>
          <p:cNvPicPr>
            <a:picLocks noChangeAspect="1"/>
          </p:cNvPicPr>
          <p:nvPr/>
        </p:nvPicPr>
        <p:blipFill>
          <a:blip r:embed="rId6"/>
          <a:stretch>
            <a:fillRect/>
          </a:stretch>
        </p:blipFill>
        <p:spPr>
          <a:xfrm>
            <a:off x="8083706" y="4213310"/>
            <a:ext cx="3859397" cy="2475631"/>
          </a:xfrm>
          <a:prstGeom prst="rect">
            <a:avLst/>
          </a:prstGeom>
        </p:spPr>
      </p:pic>
    </p:spTree>
    <p:extLst>
      <p:ext uri="{BB962C8B-B14F-4D97-AF65-F5344CB8AC3E}">
        <p14:creationId xmlns:p14="http://schemas.microsoft.com/office/powerpoint/2010/main" val="1695958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7000"/>
            <a:lum/>
          </a:blip>
          <a:srcRect/>
          <a:stretch>
            <a:fillRect t="-17000" b="-17000"/>
          </a:stretch>
        </a:blipFill>
        <a:effectLst/>
      </p:bgPr>
    </p:bg>
    <p:spTree>
      <p:nvGrpSpPr>
        <p:cNvPr id="1" name=""/>
        <p:cNvGrpSpPr/>
        <p:nvPr/>
      </p:nvGrpSpPr>
      <p:grpSpPr>
        <a:xfrm>
          <a:off x="0" y="0"/>
          <a:ext cx="0" cy="0"/>
          <a:chOff x="0" y="0"/>
          <a:chExt cx="0" cy="0"/>
        </a:xfrm>
      </p:grpSpPr>
      <p:sp>
        <p:nvSpPr>
          <p:cNvPr id="4" name="TextBox 3"/>
          <p:cNvSpPr txBox="1"/>
          <p:nvPr/>
        </p:nvSpPr>
        <p:spPr>
          <a:xfrm>
            <a:off x="681463" y="1080263"/>
            <a:ext cx="10615756" cy="4862870"/>
          </a:xfrm>
          <a:prstGeom prst="rect">
            <a:avLst/>
          </a:prstGeom>
          <a:noFill/>
        </p:spPr>
        <p:txBody>
          <a:bodyPr wrap="square" rtlCol="0">
            <a:spAutoFit/>
          </a:bodyPr>
          <a:lstStyle/>
          <a:p>
            <a:endParaRPr lang="en-US" sz="2000" dirty="0"/>
          </a:p>
          <a:p>
            <a:r>
              <a:rPr lang="en-US" u="sng" dirty="0" smtClean="0"/>
              <a:t>Accidents for the Month </a:t>
            </a:r>
          </a:p>
          <a:p>
            <a:pPr marL="285750" indent="-285750">
              <a:buFont typeface="Arial" panose="020B0604020202020204" pitchFamily="34" charset="0"/>
              <a:buChar char="•"/>
            </a:pPr>
            <a:r>
              <a:rPr lang="en-US" dirty="0" smtClean="0"/>
              <a:t>There were 16 accidents/incidents for the month; 5 students and 11 staff.   </a:t>
            </a:r>
          </a:p>
          <a:p>
            <a:r>
              <a:rPr lang="en-US" dirty="0" smtClean="0"/>
              <a:t>   </a:t>
            </a:r>
            <a:endParaRPr lang="en-US" u="sng" dirty="0" smtClean="0"/>
          </a:p>
          <a:p>
            <a:r>
              <a:rPr lang="en-US" u="sng" dirty="0" smtClean="0"/>
              <a:t>Staff Accidents/Incidents</a:t>
            </a:r>
          </a:p>
          <a:p>
            <a:pPr marL="342900" indent="-342900">
              <a:buFont typeface="Arial" panose="020B0604020202020204" pitchFamily="34" charset="0"/>
              <a:buChar char="•"/>
            </a:pPr>
            <a:r>
              <a:rPr lang="en-US" dirty="0" smtClean="0"/>
              <a:t>There were 9 staff incidents as the result of student behavior; 1 at WIS and 8 at WPS. Most injuries were the result of biting, kicking, punching or throwing of objects.</a:t>
            </a:r>
          </a:p>
          <a:p>
            <a:pPr marL="342900" indent="-342900">
              <a:buFont typeface="Arial" panose="020B0604020202020204" pitchFamily="34" charset="0"/>
              <a:buChar char="•"/>
            </a:pPr>
            <a:r>
              <a:rPr lang="en-US" dirty="0" smtClean="0"/>
              <a:t>WIS employee turned too quickly lost balance and fell, hit head.  </a:t>
            </a:r>
            <a:endParaRPr lang="en-US" dirty="0"/>
          </a:p>
          <a:p>
            <a:pPr marL="342900" indent="-342900">
              <a:buFont typeface="Arial" panose="020B0604020202020204" pitchFamily="34" charset="0"/>
              <a:buChar char="•"/>
            </a:pPr>
            <a:r>
              <a:rPr lang="en-US" dirty="0" smtClean="0"/>
              <a:t>WIS staff slipped on wet step, bruised elbow.</a:t>
            </a:r>
          </a:p>
          <a:p>
            <a:endParaRPr lang="en-US" dirty="0"/>
          </a:p>
          <a:p>
            <a:r>
              <a:rPr lang="en-US" u="sng" dirty="0" smtClean="0"/>
              <a:t>Student Accidents/Injuries </a:t>
            </a:r>
            <a:endParaRPr lang="en-US" u="sng" dirty="0"/>
          </a:p>
          <a:p>
            <a:pPr marL="342900" indent="-342900">
              <a:buFont typeface="Arial" panose="020B0604020202020204" pitchFamily="34" charset="0"/>
              <a:buChar char="•"/>
            </a:pPr>
            <a:r>
              <a:rPr lang="en-US" dirty="0"/>
              <a:t>WPS – Student broke arm </a:t>
            </a:r>
            <a:r>
              <a:rPr lang="en-US" dirty="0" smtClean="0"/>
              <a:t>after being pushed down.</a:t>
            </a:r>
          </a:p>
          <a:p>
            <a:pPr marL="342900" indent="-342900">
              <a:buFont typeface="Arial" panose="020B0604020202020204" pitchFamily="34" charset="0"/>
              <a:buChar char="•"/>
            </a:pPr>
            <a:r>
              <a:rPr lang="en-US" dirty="0" smtClean="0"/>
              <a:t>WPS – Student fell from swing injuring elbow.</a:t>
            </a:r>
          </a:p>
          <a:p>
            <a:pPr marL="342900" indent="-342900">
              <a:buFont typeface="Arial" panose="020B0604020202020204" pitchFamily="34" charset="0"/>
              <a:buChar char="•"/>
            </a:pPr>
            <a:r>
              <a:rPr lang="en-US" dirty="0" smtClean="0"/>
              <a:t>WIS </a:t>
            </a:r>
            <a:r>
              <a:rPr lang="en-US" dirty="0"/>
              <a:t>– </a:t>
            </a:r>
            <a:r>
              <a:rPr lang="en-US" dirty="0" smtClean="0"/>
              <a:t>Student fell on arm</a:t>
            </a:r>
            <a:r>
              <a:rPr lang="en-US" dirty="0"/>
              <a:t> </a:t>
            </a:r>
            <a:r>
              <a:rPr lang="en-US" dirty="0" smtClean="0"/>
              <a:t>during recess, fractured. </a:t>
            </a:r>
            <a:endParaRPr lang="en-US" dirty="0"/>
          </a:p>
          <a:p>
            <a:pPr marL="342900" indent="-342900">
              <a:buFont typeface="Arial" panose="020B0604020202020204" pitchFamily="34" charset="0"/>
              <a:buChar char="•"/>
            </a:pPr>
            <a:r>
              <a:rPr lang="en-US" dirty="0" smtClean="0"/>
              <a:t>WHS - Students received minor burn in left hand from newly welded metal.</a:t>
            </a:r>
          </a:p>
          <a:p>
            <a:pPr marL="342900" indent="-342900">
              <a:buFont typeface="Arial" panose="020B0604020202020204" pitchFamily="34" charset="0"/>
              <a:buChar char="•"/>
            </a:pPr>
            <a:r>
              <a:rPr lang="en-US" dirty="0" smtClean="0"/>
              <a:t>WHS –Student chipped bone during football game. </a:t>
            </a:r>
          </a:p>
          <a:p>
            <a:endParaRPr lang="en-US" sz="2000" dirty="0"/>
          </a:p>
        </p:txBody>
      </p:sp>
      <p:sp>
        <p:nvSpPr>
          <p:cNvPr id="5" name="TextBox 4"/>
          <p:cNvSpPr txBox="1"/>
          <p:nvPr/>
        </p:nvSpPr>
        <p:spPr>
          <a:xfrm>
            <a:off x="312109" y="467672"/>
            <a:ext cx="2549609" cy="523220"/>
          </a:xfrm>
          <a:prstGeom prst="rect">
            <a:avLst/>
          </a:prstGeom>
          <a:noFill/>
        </p:spPr>
        <p:txBody>
          <a:bodyPr wrap="none" rtlCol="0">
            <a:spAutoFit/>
          </a:bodyPr>
          <a:lstStyle/>
          <a:p>
            <a:r>
              <a:rPr lang="en-US" sz="2800" i="1" dirty="0" smtClean="0"/>
              <a:t>SAFETY  CHARTS</a:t>
            </a:r>
            <a:endParaRPr lang="en-US" sz="2800" i="1" dirty="0"/>
          </a:p>
        </p:txBody>
      </p:sp>
    </p:spTree>
    <p:extLst>
      <p:ext uri="{BB962C8B-B14F-4D97-AF65-F5344CB8AC3E}">
        <p14:creationId xmlns:p14="http://schemas.microsoft.com/office/powerpoint/2010/main" val="7516042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7000"/>
            <a:lum/>
          </a:blip>
          <a:srcRect/>
          <a:stretch>
            <a:fillRect t="-17000" b="-17000"/>
          </a:stretch>
        </a:blipFill>
        <a:effectLst/>
      </p:bgPr>
    </p:bg>
    <p:spTree>
      <p:nvGrpSpPr>
        <p:cNvPr id="1" name=""/>
        <p:cNvGrpSpPr/>
        <p:nvPr/>
      </p:nvGrpSpPr>
      <p:grpSpPr>
        <a:xfrm>
          <a:off x="0" y="0"/>
          <a:ext cx="0" cy="0"/>
          <a:chOff x="0" y="0"/>
          <a:chExt cx="0" cy="0"/>
        </a:xfrm>
      </p:grpSpPr>
      <p:sp>
        <p:nvSpPr>
          <p:cNvPr id="5" name="TextBox 4"/>
          <p:cNvSpPr txBox="1"/>
          <p:nvPr/>
        </p:nvSpPr>
        <p:spPr>
          <a:xfrm>
            <a:off x="144683" y="184475"/>
            <a:ext cx="2549609" cy="523220"/>
          </a:xfrm>
          <a:prstGeom prst="rect">
            <a:avLst/>
          </a:prstGeom>
          <a:noFill/>
        </p:spPr>
        <p:txBody>
          <a:bodyPr wrap="none" rtlCol="0">
            <a:spAutoFit/>
          </a:bodyPr>
          <a:lstStyle/>
          <a:p>
            <a:r>
              <a:rPr lang="en-US" sz="2800" i="1" dirty="0" smtClean="0"/>
              <a:t>SAFETY  CHARTS</a:t>
            </a:r>
            <a:endParaRPr lang="en-US" sz="2800" i="1" dirty="0"/>
          </a:p>
        </p:txBody>
      </p:sp>
      <p:pic>
        <p:nvPicPr>
          <p:cNvPr id="4" name="Picture 3"/>
          <p:cNvPicPr>
            <a:picLocks noChangeAspect="1"/>
          </p:cNvPicPr>
          <p:nvPr/>
        </p:nvPicPr>
        <p:blipFill>
          <a:blip r:embed="rId3"/>
          <a:stretch>
            <a:fillRect/>
          </a:stretch>
        </p:blipFill>
        <p:spPr>
          <a:xfrm>
            <a:off x="1133342" y="914024"/>
            <a:ext cx="4146998" cy="2776586"/>
          </a:xfrm>
          <a:prstGeom prst="rect">
            <a:avLst/>
          </a:prstGeom>
        </p:spPr>
      </p:pic>
      <p:pic>
        <p:nvPicPr>
          <p:cNvPr id="6" name="Picture 5"/>
          <p:cNvPicPr>
            <a:picLocks noChangeAspect="1"/>
          </p:cNvPicPr>
          <p:nvPr/>
        </p:nvPicPr>
        <p:blipFill>
          <a:blip r:embed="rId4"/>
          <a:stretch>
            <a:fillRect/>
          </a:stretch>
        </p:blipFill>
        <p:spPr>
          <a:xfrm>
            <a:off x="6120530" y="914024"/>
            <a:ext cx="4535817" cy="2776586"/>
          </a:xfrm>
          <a:prstGeom prst="rect">
            <a:avLst/>
          </a:prstGeom>
        </p:spPr>
      </p:pic>
      <p:pic>
        <p:nvPicPr>
          <p:cNvPr id="8" name="Picture 7"/>
          <p:cNvPicPr>
            <a:picLocks noChangeAspect="1"/>
          </p:cNvPicPr>
          <p:nvPr/>
        </p:nvPicPr>
        <p:blipFill>
          <a:blip r:embed="rId5"/>
          <a:stretch>
            <a:fillRect/>
          </a:stretch>
        </p:blipFill>
        <p:spPr>
          <a:xfrm>
            <a:off x="1133342" y="3896937"/>
            <a:ext cx="4146997" cy="2867063"/>
          </a:xfrm>
          <a:prstGeom prst="rect">
            <a:avLst/>
          </a:prstGeom>
        </p:spPr>
      </p:pic>
      <p:pic>
        <p:nvPicPr>
          <p:cNvPr id="13" name="Picture 12"/>
          <p:cNvPicPr>
            <a:picLocks noChangeAspect="1"/>
          </p:cNvPicPr>
          <p:nvPr/>
        </p:nvPicPr>
        <p:blipFill>
          <a:blip r:embed="rId6"/>
          <a:stretch>
            <a:fillRect/>
          </a:stretch>
        </p:blipFill>
        <p:spPr>
          <a:xfrm>
            <a:off x="6120529" y="3896937"/>
            <a:ext cx="4535817" cy="2868614"/>
          </a:xfrm>
          <a:prstGeom prst="rect">
            <a:avLst/>
          </a:prstGeom>
        </p:spPr>
      </p:pic>
    </p:spTree>
    <p:extLst>
      <p:ext uri="{BB962C8B-B14F-4D97-AF65-F5344CB8AC3E}">
        <p14:creationId xmlns:p14="http://schemas.microsoft.com/office/powerpoint/2010/main" val="31933113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56104</TotalTime>
  <Words>668</Words>
  <Application>Microsoft Office PowerPoint</Application>
  <PresentationFormat>Custom</PresentationFormat>
  <Paragraphs>54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Woodland Public Schools</vt:lpstr>
      <vt:lpstr>PowerPoint Presentation</vt:lpstr>
      <vt:lpstr>(Continued) </vt:lpstr>
      <vt:lpstr>FACILITY CHARTS – POWER COST AND WORK ORDER STATUS</vt:lpstr>
      <vt:lpstr>FACILITY CHARTS –  WATER USAGE WHS, WIS, WMS, WPS</vt:lpstr>
      <vt:lpstr>PowerPoint Presentation</vt:lpstr>
      <vt:lpstr>PowerPoint Presentation</vt:lpstr>
    </vt:vector>
  </TitlesOfParts>
  <Company>Woodland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Facilities and Safety</dc:title>
  <dc:creator>Landrigan, Scott</dc:creator>
  <cp:lastModifiedBy>Liz</cp:lastModifiedBy>
  <cp:revision>363</cp:revision>
  <cp:lastPrinted>2018-09-25T00:06:09Z</cp:lastPrinted>
  <dcterms:created xsi:type="dcterms:W3CDTF">2016-04-19T23:51:26Z</dcterms:created>
  <dcterms:modified xsi:type="dcterms:W3CDTF">2018-11-20T19:33:07Z</dcterms:modified>
</cp:coreProperties>
</file>